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76" r:id="rId7"/>
    <p:sldId id="263" r:id="rId8"/>
    <p:sldId id="279" r:id="rId9"/>
    <p:sldId id="264" r:id="rId10"/>
    <p:sldId id="268" r:id="rId11"/>
    <p:sldId id="269" r:id="rId12"/>
    <p:sldId id="272" r:id="rId13"/>
    <p:sldId id="271" r:id="rId14"/>
    <p:sldId id="273" r:id="rId15"/>
    <p:sldId id="274" r:id="rId16"/>
    <p:sldId id="275" r:id="rId17"/>
    <p:sldId id="277" r:id="rId18"/>
    <p:sldId id="278" r:id="rId19"/>
    <p:sldId id="270" r:id="rId20"/>
    <p:sldId id="266" r:id="rId21"/>
    <p:sldId id="267" r:id="rId22"/>
  </p:sldIdLst>
  <p:sldSz cx="9144000" cy="5715000" type="screen16x10"/>
  <p:notesSz cx="6858000" cy="9144000"/>
  <p:defaultTextStyle>
    <a:defPPr>
      <a:defRPr lang="en-US"/>
    </a:defPPr>
    <a:lvl1pPr marL="0" algn="l" defTabSz="8104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405213" algn="l" defTabSz="8104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810426" algn="l" defTabSz="8104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215639" algn="l" defTabSz="8104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1620852" algn="l" defTabSz="8104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026065" algn="l" defTabSz="8104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2431278" algn="l" defTabSz="8104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2836492" algn="l" defTabSz="8104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3241705" algn="l" defTabSz="810426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CC"/>
    <a:srgbClr val="0000CC"/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78" y="-21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1775356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052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04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156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20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260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31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364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41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3672418"/>
            <a:ext cx="7772400" cy="1135062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2422262"/>
            <a:ext cx="7772400" cy="1250156"/>
          </a:xfrm>
        </p:spPr>
        <p:txBody>
          <a:bodyPr anchor="b"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40521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04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1563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2085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2606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312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3649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417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2"/>
            <a:ext cx="4038600" cy="377163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2"/>
            <a:ext cx="4038600" cy="3771636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279261"/>
            <a:ext cx="4040188" cy="533135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5213" indent="0">
              <a:buNone/>
              <a:defRPr sz="1700" b="1"/>
            </a:lvl2pPr>
            <a:lvl3pPr marL="810426" indent="0">
              <a:buNone/>
              <a:defRPr sz="1600" b="1"/>
            </a:lvl3pPr>
            <a:lvl4pPr marL="1215639" indent="0">
              <a:buNone/>
              <a:defRPr sz="1400" b="1"/>
            </a:lvl4pPr>
            <a:lvl5pPr marL="1620852" indent="0">
              <a:buNone/>
              <a:defRPr sz="1400" b="1"/>
            </a:lvl5pPr>
            <a:lvl6pPr marL="2026065" indent="0">
              <a:buNone/>
              <a:defRPr sz="1400" b="1"/>
            </a:lvl6pPr>
            <a:lvl7pPr marL="2431278" indent="0">
              <a:buNone/>
              <a:defRPr sz="1400" b="1"/>
            </a:lvl7pPr>
            <a:lvl8pPr marL="2836492" indent="0">
              <a:buNone/>
              <a:defRPr sz="1400" b="1"/>
            </a:lvl8pPr>
            <a:lvl9pPr marL="3241705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812396"/>
            <a:ext cx="4040188" cy="3292740"/>
          </a:xfrm>
        </p:spPr>
        <p:txBody>
          <a:bodyPr/>
          <a:lstStyle>
            <a:lvl1pPr>
              <a:defRPr sz="22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279261"/>
            <a:ext cx="4041774" cy="533135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05213" indent="0">
              <a:buNone/>
              <a:defRPr sz="1700" b="1"/>
            </a:lvl2pPr>
            <a:lvl3pPr marL="810426" indent="0">
              <a:buNone/>
              <a:defRPr sz="1600" b="1"/>
            </a:lvl3pPr>
            <a:lvl4pPr marL="1215639" indent="0">
              <a:buNone/>
              <a:defRPr sz="1400" b="1"/>
            </a:lvl4pPr>
            <a:lvl5pPr marL="1620852" indent="0">
              <a:buNone/>
              <a:defRPr sz="1400" b="1"/>
            </a:lvl5pPr>
            <a:lvl6pPr marL="2026065" indent="0">
              <a:buNone/>
              <a:defRPr sz="1400" b="1"/>
            </a:lvl6pPr>
            <a:lvl7pPr marL="2431278" indent="0">
              <a:buNone/>
              <a:defRPr sz="1400" b="1"/>
            </a:lvl7pPr>
            <a:lvl8pPr marL="2836492" indent="0">
              <a:buNone/>
              <a:defRPr sz="1400" b="1"/>
            </a:lvl8pPr>
            <a:lvl9pPr marL="3241705" indent="0">
              <a:buNone/>
              <a:defRPr sz="14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812396"/>
            <a:ext cx="4041774" cy="3292740"/>
          </a:xfrm>
        </p:spPr>
        <p:txBody>
          <a:bodyPr/>
          <a:lstStyle>
            <a:lvl1pPr>
              <a:defRPr sz="2200"/>
            </a:lvl1pPr>
            <a:lvl2pPr>
              <a:defRPr sz="17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1"/>
            <a:ext cx="3008313" cy="968375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4"/>
            <a:ext cx="5111751" cy="487759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9"/>
            <a:ext cx="3008313" cy="3909219"/>
          </a:xfrm>
        </p:spPr>
        <p:txBody>
          <a:bodyPr/>
          <a:lstStyle>
            <a:lvl1pPr marL="0" indent="0">
              <a:buNone/>
              <a:defRPr sz="1300"/>
            </a:lvl1pPr>
            <a:lvl2pPr marL="405213" indent="0">
              <a:buNone/>
              <a:defRPr sz="1000"/>
            </a:lvl2pPr>
            <a:lvl3pPr marL="810426" indent="0">
              <a:buNone/>
              <a:defRPr sz="900"/>
            </a:lvl3pPr>
            <a:lvl4pPr marL="1215639" indent="0">
              <a:buNone/>
              <a:defRPr sz="800"/>
            </a:lvl4pPr>
            <a:lvl5pPr marL="1620852" indent="0">
              <a:buNone/>
              <a:defRPr sz="800"/>
            </a:lvl5pPr>
            <a:lvl6pPr marL="2026065" indent="0">
              <a:buNone/>
              <a:defRPr sz="800"/>
            </a:lvl6pPr>
            <a:lvl7pPr marL="2431278" indent="0">
              <a:buNone/>
              <a:defRPr sz="800"/>
            </a:lvl7pPr>
            <a:lvl8pPr marL="2836492" indent="0">
              <a:buNone/>
              <a:defRPr sz="800"/>
            </a:lvl8pPr>
            <a:lvl9pPr marL="324170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17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2900"/>
            </a:lvl1pPr>
            <a:lvl2pPr marL="405213" indent="0">
              <a:buNone/>
              <a:defRPr sz="2500"/>
            </a:lvl2pPr>
            <a:lvl3pPr marL="810426" indent="0">
              <a:buNone/>
              <a:defRPr sz="2200"/>
            </a:lvl3pPr>
            <a:lvl4pPr marL="1215639" indent="0">
              <a:buNone/>
              <a:defRPr sz="1700"/>
            </a:lvl4pPr>
            <a:lvl5pPr marL="1620852" indent="0">
              <a:buNone/>
              <a:defRPr sz="1700"/>
            </a:lvl5pPr>
            <a:lvl6pPr marL="2026065" indent="0">
              <a:buNone/>
              <a:defRPr sz="1700"/>
            </a:lvl6pPr>
            <a:lvl7pPr marL="2431278" indent="0">
              <a:buNone/>
              <a:defRPr sz="1700"/>
            </a:lvl7pPr>
            <a:lvl8pPr marL="2836492" indent="0">
              <a:buNone/>
              <a:defRPr sz="1700"/>
            </a:lvl8pPr>
            <a:lvl9pPr marL="3241705" indent="0">
              <a:buNone/>
              <a:defRPr sz="17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300"/>
            </a:lvl1pPr>
            <a:lvl2pPr marL="405213" indent="0">
              <a:buNone/>
              <a:defRPr sz="1000"/>
            </a:lvl2pPr>
            <a:lvl3pPr marL="810426" indent="0">
              <a:buNone/>
              <a:defRPr sz="900"/>
            </a:lvl3pPr>
            <a:lvl4pPr marL="1215639" indent="0">
              <a:buNone/>
              <a:defRPr sz="800"/>
            </a:lvl4pPr>
            <a:lvl5pPr marL="1620852" indent="0">
              <a:buNone/>
              <a:defRPr sz="800"/>
            </a:lvl5pPr>
            <a:lvl6pPr marL="2026065" indent="0">
              <a:buNone/>
              <a:defRPr sz="800"/>
            </a:lvl6pPr>
            <a:lvl7pPr marL="2431278" indent="0">
              <a:buNone/>
              <a:defRPr sz="800"/>
            </a:lvl7pPr>
            <a:lvl8pPr marL="2836492" indent="0">
              <a:buNone/>
              <a:defRPr sz="800"/>
            </a:lvl8pPr>
            <a:lvl9pPr marL="3241705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81043" tIns="40521" rIns="81043" bIns="4052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2"/>
            <a:ext cx="8229600" cy="3771636"/>
          </a:xfrm>
          <a:prstGeom prst="rect">
            <a:avLst/>
          </a:prstGeom>
        </p:spPr>
        <p:txBody>
          <a:bodyPr vert="horz" lIns="81043" tIns="40521" rIns="81043" bIns="4052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5296959"/>
            <a:ext cx="2133600" cy="304271"/>
          </a:xfrm>
          <a:prstGeom prst="rect">
            <a:avLst/>
          </a:prstGeom>
        </p:spPr>
        <p:txBody>
          <a:bodyPr vert="horz" lIns="81043" tIns="40521" rIns="81043" bIns="40521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81043" tIns="40521" rIns="81043" bIns="40521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81043" tIns="40521" rIns="81043" bIns="40521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10426" rtl="0" eaLnBrk="1" latinLnBrk="0" hangingPunct="1">
        <a:spcBef>
          <a:spcPct val="0"/>
        </a:spcBef>
        <a:buNone/>
        <a:defRPr sz="3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3910" indent="-303910" algn="l" defTabSz="810426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58472" indent="-253259" algn="l" defTabSz="810426" rtl="0" eaLnBrk="1" latinLnBrk="0" hangingPunct="1">
        <a:spcBef>
          <a:spcPct val="20000"/>
        </a:spcBef>
        <a:buFont typeface="Arial" pitchFamily="34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13033" indent="-202607" algn="l" defTabSz="810426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18246" indent="-202607" algn="l" defTabSz="810426" rtl="0" eaLnBrk="1" latinLnBrk="0" hangingPunct="1">
        <a:spcBef>
          <a:spcPct val="20000"/>
        </a:spcBef>
        <a:buFont typeface="Arial" pitchFamily="34" charset="0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3459" indent="-202607" algn="l" defTabSz="810426" rtl="0" eaLnBrk="1" latinLnBrk="0" hangingPunct="1">
        <a:spcBef>
          <a:spcPct val="20000"/>
        </a:spcBef>
        <a:buFont typeface="Arial" pitchFamily="34" charset="0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28672" indent="-202607" algn="l" defTabSz="810426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33886" indent="-202607" algn="l" defTabSz="810426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39099" indent="-202607" algn="l" defTabSz="810426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44312" indent="-202607" algn="l" defTabSz="810426" rtl="0" eaLnBrk="1" latinLnBrk="0" hangingPunct="1">
        <a:spcBef>
          <a:spcPct val="20000"/>
        </a:spcBef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104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5213" algn="l" defTabSz="8104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0426" algn="l" defTabSz="8104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5639" algn="l" defTabSz="8104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0852" algn="l" defTabSz="8104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6065" algn="l" defTabSz="8104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1278" algn="l" defTabSz="8104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36492" algn="l" defTabSz="8104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41705" algn="l" defTabSz="810426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475"/>
            <a:ext cx="9144000" cy="57359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1590512"/>
            <a:ext cx="9093200" cy="2628925"/>
          </a:xfrm>
          <a:prstGeom prst="rect">
            <a:avLst/>
          </a:prstGeom>
          <a:noFill/>
        </p:spPr>
        <p:txBody>
          <a:bodyPr wrap="square" lIns="81043" tIns="40521" rIns="81043" bIns="40521">
            <a:prstTxWarp prst="textPlain">
              <a:avLst/>
            </a:prstTxWarp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bn-BD" sz="17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7600" b="1" dirty="0">
              <a:ln/>
              <a:solidFill>
                <a:schemeClr val="accent3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776380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796334" y="1837818"/>
            <a:ext cx="18169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90600" y="4610100"/>
            <a:ext cx="7086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6600CC"/>
                </a:solidFill>
              </a:rPr>
              <a:t>Data Bus</a:t>
            </a:r>
            <a:endParaRPr lang="en-US" sz="4800" b="1" dirty="0">
              <a:solidFill>
                <a:srgbClr val="6600CC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684" y="1425753"/>
            <a:ext cx="4428516" cy="303194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1462662"/>
            <a:ext cx="3810000" cy="3071238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266225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কম্পিউটারের</a:t>
            </a:r>
            <a:r>
              <a:rPr lang="en-US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ইনপুট/আউটপুট সার্কিট থেকে যে তার গুচ্ছ বেরিয়ে আসে </a:t>
            </a:r>
            <a:r>
              <a:rPr lang="bn-BD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তাকে </a:t>
            </a:r>
            <a:r>
              <a:rPr lang="bn-BD" sz="4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ডাটা বাস বলে।</a:t>
            </a:r>
            <a:endParaRPr lang="en-US" sz="40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1134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399" y="1485900"/>
            <a:ext cx="5029202" cy="3505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63025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সিপিইউ</a:t>
            </a:r>
            <a:r>
              <a:rPr lang="bn-BD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থেকে যে এক গুচ্ছ তার </a:t>
            </a:r>
            <a:r>
              <a:rPr lang="bn-BD" sz="36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বেরিয়ে </a:t>
            </a:r>
            <a:r>
              <a:rPr lang="bn-BD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এসে অভ্যন্তরীন স্মৃতি </a:t>
            </a:r>
            <a:r>
              <a:rPr lang="bn-BD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ভান্ডারের</a:t>
            </a:r>
            <a:r>
              <a:rPr lang="en-US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সাথে </a:t>
            </a:r>
            <a:r>
              <a:rPr lang="bn-BD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সংযুক্ত থাকে তাকে অ্যাড্রেস বাস বলে। (এটি একমুখী বাস)।</a:t>
            </a:r>
            <a:endParaRPr lang="en-US" sz="36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49911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6600CC"/>
                </a:solidFill>
              </a:rPr>
              <a:t>Address Bus</a:t>
            </a:r>
            <a:endParaRPr lang="en-US" sz="3600" b="1" dirty="0">
              <a:solidFill>
                <a:srgbClr val="6600C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1067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798" y="1583393"/>
            <a:ext cx="4648202" cy="34816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50673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6600CC"/>
                </a:solidFill>
              </a:rPr>
              <a:t>Control Bus</a:t>
            </a:r>
            <a:endParaRPr lang="en-US" sz="3600" b="1" dirty="0">
              <a:solidFill>
                <a:srgbClr val="66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4925"/>
            <a:ext cx="9144000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3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কন্ট্রোল বাস মাইক্রোপ্রসেসর থেকে বিভিন্ন ধরনের নিয়ন্ত্রণ সংকেত বহনপূর্বক সংশ্লিষ্ট অংশগুলোতে প্রেরণ করে থাকে</a:t>
            </a:r>
            <a:r>
              <a:rPr lang="bn-BD" sz="32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তাকে কন্ট্রোল বাস বলে।          (এটি দ্বিমুখী বাস)।</a:t>
            </a:r>
            <a:endParaRPr lang="en-US" sz="32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6418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952" y="2120900"/>
            <a:ext cx="5332094" cy="296227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50673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6600CC"/>
                </a:solidFill>
              </a:rPr>
              <a:t>ISA Bus</a:t>
            </a:r>
            <a:endParaRPr lang="en-US" sz="3600" b="1" dirty="0">
              <a:solidFill>
                <a:srgbClr val="66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63025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ISA</a:t>
            </a:r>
            <a:r>
              <a:rPr lang="bn-BD" sz="32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এর পুরো</a:t>
            </a:r>
            <a:r>
              <a:rPr lang="en-US" sz="32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নাম </a:t>
            </a:r>
            <a:r>
              <a:rPr lang="en-US" sz="3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Industry Standard Architecture</a:t>
            </a:r>
            <a:r>
              <a:rPr lang="bn-BD" sz="3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.</a:t>
            </a:r>
          </a:p>
          <a:p>
            <a:pPr algn="just"/>
            <a:r>
              <a:rPr lang="en-US" sz="32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ইহা একটি ধীরগতি সম্পন্ন বাস। আইএসএ বাস হচ্ছে সবচেয়ে বহুল ব্যবহৃত </a:t>
            </a:r>
            <a:r>
              <a:rPr lang="en-US" sz="3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I/O </a:t>
            </a:r>
            <a:r>
              <a:rPr lang="bn-BD" sz="32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বাস যা আইবিএম কম্পিউটারের শুরু থেকে আজ পর্যন্ত ব্যবহার হয়ে আসছে ।</a:t>
            </a:r>
            <a:endParaRPr lang="en-US" sz="32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37668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600" y="571500"/>
            <a:ext cx="6092794" cy="405447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49911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6600CC"/>
                </a:solidFill>
              </a:rPr>
              <a:t>EISA Bus</a:t>
            </a:r>
            <a:endParaRPr lang="en-US" sz="3600" b="1" dirty="0">
              <a:solidFill>
                <a:srgbClr val="6600C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83368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516" y="1485900"/>
            <a:ext cx="4546600" cy="330190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0" y="49911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6600CC"/>
                </a:solidFill>
              </a:rPr>
              <a:t>VESA Bus</a:t>
            </a:r>
            <a:endParaRPr lang="en-US" sz="3600" b="1" dirty="0">
              <a:solidFill>
                <a:srgbClr val="6600C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5725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32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দ্বি-মাত্রিক ও ত্রি-মাত্রিক ভিডিও চিত্রকে দ্রুতগতিতে সিপিইউ থেকে ভিডিও ডিসপ্লে কার্ডে প্রেরণের জন্য ভিডিও ইলেক্ট্রনিক্স স্ট্যান্ডার্ড এসোসিয়েশন তৈরি করে তাকে ভেসা বাস বলে।</a:t>
            </a:r>
            <a:endParaRPr lang="en-US" sz="32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76709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9000" y="1485900"/>
            <a:ext cx="4858046" cy="365760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0" y="50673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6600CC"/>
                </a:solidFill>
              </a:rPr>
              <a:t>PCI Bus</a:t>
            </a:r>
            <a:endParaRPr lang="en-US" sz="3600" b="1" dirty="0">
              <a:solidFill>
                <a:srgbClr val="6600CC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12225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bn-BD" sz="32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মনিটরের পর্দায় তাৎক্ষণিকভাবে এবং উন্নতমানের গ্রাফিক্স আউটপুট প্রদর্শনের জন্য কম্পিউটারের সিপিইউ,স্মৃতি এবং ভিডিও টার্মিনালের মধ্যে দ্রুতগতিতে তথ্য সম্পাদন করে তাকে পিসিআই বাস বলে।  </a:t>
            </a:r>
            <a:endParaRPr lang="en-US" sz="32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61948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85" y="1841500"/>
            <a:ext cx="7916030" cy="304800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48514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6600CC"/>
                </a:solidFill>
              </a:rPr>
              <a:t>USB Bus</a:t>
            </a:r>
            <a:endParaRPr lang="en-US" sz="3600" b="1" dirty="0">
              <a:solidFill>
                <a:srgbClr val="66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28125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371600" algn="l"/>
              </a:tabLst>
            </a:pPr>
            <a:r>
              <a:rPr lang="bn-BD" sz="32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যে বাসের সাহায্যে একসাথে অনেকগুলো ইনপুট/আউটপুট যন্ত্রের সংযোগ দেয়া এবং একই গতিতে তথ্য আদান প্রদান করা যায় তাকে ইউএসবি বাস বলে।  </a:t>
            </a:r>
            <a:endParaRPr lang="en-US" sz="32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58201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485" y="1638299"/>
            <a:ext cx="7079030" cy="320040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48514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6600CC"/>
                </a:solidFill>
              </a:rPr>
              <a:t>Fire ware Bus</a:t>
            </a:r>
            <a:endParaRPr lang="en-US" sz="3600" b="1" dirty="0">
              <a:solidFill>
                <a:srgbClr val="66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75725"/>
            <a:ext cx="9144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tabLst>
                <a:tab pos="1371600" algn="l"/>
              </a:tabLst>
            </a:pPr>
            <a:r>
              <a:rPr lang="bn-BD" sz="32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যে বাসের সাহায্যে খুব দ্রুতগতিতে তথ্য আদান প্রদান করা যায় তাকে ফায়ারওয়্যার বাস বলে।  প্রতি সেকেন্ডে ৪০০ মেগাবাইট ডেটা পারাপার করতে পারে।</a:t>
            </a:r>
            <a:endParaRPr lang="en-US" sz="32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87587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460" y="0"/>
            <a:ext cx="9144000" cy="12954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sz="6000" spc="1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749174"/>
            <a:ext cx="9067800" cy="3405820"/>
          </a:xfrm>
          <a:prstGeom prst="rect">
            <a:avLst/>
          </a:prstGeom>
          <a:noFill/>
        </p:spPr>
        <p:txBody>
          <a:bodyPr wrap="square" lIns="81043" tIns="40521" rIns="81043" bIns="40521" rtlCol="0">
            <a:spAutoFit/>
          </a:bodyPr>
          <a:lstStyle/>
          <a:p>
            <a:pPr marL="253259" indent="-253259">
              <a:buFont typeface="Wingdings" pitchFamily="2" charset="2"/>
              <a:buChar char="§"/>
            </a:pPr>
            <a:r>
              <a:rPr lang="bn-BD" sz="54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কম্পিউটার বাসের প্রকারভেদগুলো বল</a:t>
            </a:r>
          </a:p>
          <a:p>
            <a:pPr marL="253259" indent="-253259">
              <a:buFont typeface="Wingdings" pitchFamily="2" charset="2"/>
              <a:buChar char="§"/>
            </a:pPr>
            <a:r>
              <a:rPr lang="bn-BD" sz="54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ফায়ারওয়্যার বাসের বৈশিষ্টগুলো বল</a:t>
            </a:r>
            <a:endParaRPr lang="bn-BD" sz="54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  <a:p>
            <a:endParaRPr lang="bn-BD" sz="54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54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38105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1"/>
            <a:ext cx="9144000" cy="2851822"/>
          </a:xfrm>
          <a:prstGeom prst="rect">
            <a:avLst/>
          </a:prstGeom>
          <a:noFill/>
        </p:spPr>
        <p:txBody>
          <a:bodyPr wrap="square" lIns="81043" tIns="40521" rIns="81043" bIns="40521" rtlCol="0">
            <a:spAutoFit/>
          </a:bodyPr>
          <a:lstStyle/>
          <a:p>
            <a:r>
              <a:rPr lang="bn-BD" sz="36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মোঃ রফিকুল ইসলাম</a:t>
            </a:r>
          </a:p>
          <a:p>
            <a:r>
              <a:rPr lang="bn-BD" sz="36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সহকারী অধ্যাপক (কম্পিউটার শিক্ষা)</a:t>
            </a:r>
          </a:p>
          <a:p>
            <a:r>
              <a:rPr lang="bn-BD" sz="36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রূপদিয়া </a:t>
            </a:r>
            <a:r>
              <a:rPr lang="bn-BD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শহীদ </a:t>
            </a:r>
            <a:r>
              <a:rPr lang="bn-BD" sz="36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স্মৃতি </a:t>
            </a:r>
            <a:r>
              <a:rPr lang="bn-BD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ডিগ্রি মহাবিদ্যালয়</a:t>
            </a:r>
            <a:r>
              <a:rPr lang="bn-BD" sz="36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, যশোর।</a:t>
            </a:r>
          </a:p>
          <a:p>
            <a:r>
              <a:rPr lang="en-US" sz="3600" dirty="0" err="1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bn-BD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- </a:t>
            </a:r>
            <a:r>
              <a:rPr lang="en-US" sz="36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০১৭২</a:t>
            </a:r>
            <a:r>
              <a:rPr lang="bn-BD" sz="36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০-৫৩৮৭৮০</a:t>
            </a:r>
          </a:p>
          <a:p>
            <a:r>
              <a:rPr lang="bn-BD" sz="36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ই-মেল- </a:t>
            </a:r>
            <a:r>
              <a:rPr lang="en-US" sz="36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mdrafiqul</a:t>
            </a:r>
            <a:r>
              <a:rPr lang="en-US" sz="3600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54</a:t>
            </a:r>
            <a:r>
              <a:rPr lang="en-US" sz="36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@gmail</a:t>
            </a:r>
            <a:r>
              <a:rPr lang="en-US" sz="3600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.com</a:t>
            </a:r>
            <a:endParaRPr lang="en-US" sz="36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" y="-4916"/>
            <a:ext cx="9180852" cy="1174440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rgbClr val="92D050"/>
            </a:solidFill>
          </a:ln>
        </p:spPr>
        <p:txBody>
          <a:bodyPr wrap="square" lIns="81043" tIns="40521" rIns="81043" bIns="40521" rtlCol="0">
            <a:spAutoFit/>
          </a:bodyPr>
          <a:lstStyle/>
          <a:p>
            <a:pPr algn="ctr"/>
            <a:r>
              <a:rPr lang="bn-BD" sz="7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পরিচিতি</a:t>
            </a:r>
          </a:p>
        </p:txBody>
      </p:sp>
    </p:spTree>
    <p:extLst>
      <p:ext uri="{BB962C8B-B14F-4D97-AF65-F5344CB8AC3E}">
        <p14:creationId xmlns="" xmlns:p14="http://schemas.microsoft.com/office/powerpoint/2010/main" val="1700707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-4096"/>
            <a:ext cx="9144000" cy="95250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lIns="81043" tIns="40521" rIns="81043" bIns="40521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sz="6000" dirty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93270"/>
            <a:ext cx="9144000" cy="1743827"/>
          </a:xfrm>
          <a:prstGeom prst="rect">
            <a:avLst/>
          </a:prstGeom>
          <a:noFill/>
        </p:spPr>
        <p:txBody>
          <a:bodyPr wrap="square" lIns="81043" tIns="40521" rIns="81043" bIns="40521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itchFamily="2" charset="2"/>
              <a:buChar char="§"/>
            </a:pPr>
            <a:r>
              <a:rPr lang="bn-BD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ইউএসবি </a:t>
            </a:r>
            <a:r>
              <a:rPr lang="bn-BD" sz="36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বাসের সুবিধাগুলো </a:t>
            </a:r>
            <a:r>
              <a:rPr lang="bn-BD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লিখে আনবে</a:t>
            </a:r>
          </a:p>
          <a:p>
            <a:pPr marL="571500" indent="-571500">
              <a:lnSpc>
                <a:spcPct val="150000"/>
              </a:lnSpc>
              <a:buFont typeface="Wingdings" pitchFamily="2" charset="2"/>
              <a:buChar char="§"/>
            </a:pPr>
            <a:r>
              <a:rPr lang="bn-BD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সিস্টেম ও লোকাল বাসের তুলোনা করে আনবে</a:t>
            </a:r>
          </a:p>
        </p:txBody>
      </p:sp>
    </p:spTree>
    <p:extLst>
      <p:ext uri="{BB962C8B-B14F-4D97-AF65-F5344CB8AC3E}">
        <p14:creationId xmlns="" xmlns:p14="http://schemas.microsoft.com/office/powerpoint/2010/main" val="1384595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678"/>
            <a:ext cx="9144000" cy="57076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0" y="1595711"/>
            <a:ext cx="9144000" cy="2205731"/>
          </a:xfrm>
          <a:prstGeom prst="rect">
            <a:avLst/>
          </a:prstGeom>
          <a:noFill/>
        </p:spPr>
        <p:txBody>
          <a:bodyPr wrap="square" lIns="81043" tIns="40521" rIns="81043" bIns="40521" rtlCol="0">
            <a:prstTxWarp prst="textChevron">
              <a:avLst/>
            </a:prstTxWarp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bn-BD" sz="147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47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7909385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105124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horz" lIns="81043" tIns="40521" rIns="81043" bIns="40521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n-BD" sz="7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7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36864" y="1286391"/>
            <a:ext cx="9077640" cy="4262660"/>
          </a:xfrm>
          <a:prstGeom prst="rect">
            <a:avLst/>
          </a:prstGeom>
        </p:spPr>
        <p:txBody>
          <a:bodyPr vert="horz" lIns="81043" tIns="40521" rIns="81043" bIns="4052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bn-BD" sz="4800" b="1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4800" b="1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4800" b="1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কম্পিউটার শিক্ষা</a:t>
            </a:r>
            <a:endParaRPr lang="en-US" sz="4800" b="1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48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48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48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48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উচ্চ মাধ্যমিক (একাদশ)</a:t>
            </a:r>
            <a:endParaRPr lang="en-US" sz="48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48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4800" b="1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4800" b="1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পঞ্চম</a:t>
            </a:r>
            <a:endParaRPr lang="en-US" sz="48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BD" sz="48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bn-BD" sz="4800" b="1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কম্পিউটার বাস</a:t>
            </a:r>
            <a:endParaRPr lang="en-US" sz="48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51437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" y="6151"/>
            <a:ext cx="9163665" cy="1159051"/>
          </a:xfrm>
          <a:prstGeom prst="rect">
            <a:avLst/>
          </a:prstGeom>
          <a:solidFill>
            <a:schemeClr val="accent6">
              <a:lumMod val="75000"/>
            </a:schemeClr>
          </a:solidFill>
          <a:ln w="28575">
            <a:solidFill>
              <a:srgbClr val="00B050"/>
            </a:solidFill>
          </a:ln>
        </p:spPr>
        <p:txBody>
          <a:bodyPr wrap="square" lIns="81043" tIns="40521" rIns="81043" bIns="40521" rtlCol="0">
            <a:spAutoFit/>
          </a:bodyPr>
          <a:lstStyle/>
          <a:p>
            <a:pPr algn="ctr"/>
            <a:r>
              <a:rPr lang="bn-BD" sz="7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7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651000"/>
            <a:ext cx="9144000" cy="4236817"/>
          </a:xfrm>
          <a:prstGeom prst="rect">
            <a:avLst/>
          </a:prstGeom>
          <a:noFill/>
        </p:spPr>
        <p:txBody>
          <a:bodyPr wrap="square" lIns="81043" tIns="40521" rIns="81043" bIns="40521" rtlCol="0">
            <a:spAutoFit/>
          </a:bodyPr>
          <a:lstStyle/>
          <a:p>
            <a:pPr marL="506516" indent="-506516">
              <a:lnSpc>
                <a:spcPct val="150000"/>
              </a:lnSpc>
              <a:buFont typeface="Wingdings" pitchFamily="2" charset="2"/>
              <a:buChar char="Ø"/>
            </a:pPr>
            <a:r>
              <a:rPr lang="bn-BD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কম্পিউটার </a:t>
            </a:r>
            <a:r>
              <a:rPr lang="bn-BD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বাস</a:t>
            </a:r>
            <a:r>
              <a:rPr lang="en-US" sz="3600" dirty="0" err="1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ের</a:t>
            </a:r>
            <a:r>
              <a:rPr lang="en-US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সংজ্ঞা</a:t>
            </a:r>
            <a:r>
              <a:rPr lang="en-US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দিতে</a:t>
            </a:r>
            <a:r>
              <a:rPr lang="bn-BD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পারবে।</a:t>
            </a:r>
          </a:p>
          <a:p>
            <a:pPr marL="506516" indent="-506516">
              <a:lnSpc>
                <a:spcPct val="150000"/>
              </a:lnSpc>
              <a:buFont typeface="Wingdings" pitchFamily="2" charset="2"/>
              <a:buChar char="Ø"/>
            </a:pPr>
            <a:r>
              <a:rPr lang="bn-BD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কম্পিউটার বাস কত প্রকার কী কী তা বলতে </a:t>
            </a:r>
            <a:r>
              <a:rPr lang="bn-BD" sz="36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পারবে।</a:t>
            </a:r>
          </a:p>
          <a:p>
            <a:pPr marL="506516" indent="-506516">
              <a:lnSpc>
                <a:spcPct val="150000"/>
              </a:lnSpc>
              <a:buFont typeface="Wingdings" pitchFamily="2" charset="2"/>
              <a:buChar char="Ø"/>
            </a:pPr>
            <a:r>
              <a:rPr lang="bn-BD" sz="36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কম্পিউটার বাস সর্ম্পকে তুলনা করতে </a:t>
            </a:r>
            <a:r>
              <a:rPr lang="bn-BD" sz="36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পারবে।</a:t>
            </a:r>
          </a:p>
          <a:p>
            <a:pPr marL="571500" indent="-571500">
              <a:lnSpc>
                <a:spcPct val="150000"/>
              </a:lnSpc>
              <a:buFont typeface="Wingdings" pitchFamily="2" charset="2"/>
              <a:buChar char="Ø"/>
            </a:pPr>
            <a:endParaRPr lang="en-US" sz="36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  <a:p>
            <a:pPr>
              <a:lnSpc>
                <a:spcPct val="150000"/>
              </a:lnSpc>
            </a:pPr>
            <a:endParaRPr lang="bn-BD" sz="36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6536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" y="1104900"/>
            <a:ext cx="5001576" cy="4343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032478"/>
            <a:ext cx="3988788" cy="243462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1900" y="3524250"/>
            <a:ext cx="3988788" cy="215265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66005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2019300"/>
            <a:ext cx="54864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কম্পিউটার বাস</a:t>
            </a:r>
            <a:endParaRPr lang="en-US" sz="60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42266" y="647700"/>
            <a:ext cx="421621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bn-BD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itchFamily="2" charset="0"/>
                <a:cs typeface="NikoshBAN" pitchFamily="2" charset="0"/>
              </a:rPr>
              <a:t>আজকের পাঠ </a:t>
            </a:r>
            <a:endParaRPr lang="en-US" sz="7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96227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09600" y="3467100"/>
            <a:ext cx="8382000" cy="2297825"/>
          </a:xfrm>
          <a:prstGeom prst="rect">
            <a:avLst/>
          </a:prstGeom>
        </p:spPr>
        <p:txBody>
          <a:bodyPr wrap="square" lIns="81043" tIns="40521" rIns="81043" bIns="40521">
            <a:spAutoFit/>
          </a:bodyPr>
          <a:lstStyle/>
          <a:p>
            <a:r>
              <a:rPr lang="bn-BD" sz="48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কম্পিউটারের </a:t>
            </a:r>
            <a:r>
              <a:rPr lang="bn-BD" sz="48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হার্ডও</a:t>
            </a:r>
            <a:r>
              <a:rPr lang="en-US" sz="4800" dirty="0" err="1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য়্যা</a:t>
            </a:r>
            <a:r>
              <a:rPr lang="bn-BD" sz="48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রগত যোগাযোগ রক্ষার জন্য এক ধরনের বিদ্যুৎ পরিবাহী ধাতব</a:t>
            </a:r>
            <a:r>
              <a:rPr lang="en-US" sz="48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তারকে বাস বলে</a:t>
            </a:r>
            <a:r>
              <a:rPr lang="bn-BD" sz="4800" dirty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0"/>
            <a:ext cx="8458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কম্পিউটার বাসের </a:t>
            </a:r>
            <a:r>
              <a:rPr lang="bn-BD" sz="5400" b="1" dirty="0" smtClean="0">
                <a:latin typeface="NikoshBAN" pitchFamily="2" charset="0"/>
                <a:cs typeface="NikoshBAN" pitchFamily="2" charset="0"/>
              </a:rPr>
              <a:t>স</a:t>
            </a:r>
            <a:r>
              <a:rPr lang="bn-BD" sz="5400" b="1" dirty="0" smtClean="0">
                <a:latin typeface="SutonnyMJ" pitchFamily="2" charset="0"/>
                <a:cs typeface="NikoshBAN" pitchFamily="2" charset="0"/>
              </a:rPr>
              <a:t>ংজ্ঞা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)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5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r="31841"/>
          <a:stretch>
            <a:fillRect/>
          </a:stretch>
        </p:blipFill>
        <p:spPr>
          <a:xfrm>
            <a:off x="1752600" y="723900"/>
            <a:ext cx="4876800" cy="287954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84542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917" y="1485901"/>
            <a:ext cx="91021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bn-BD" sz="6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চিত্র দেখে </a:t>
            </a:r>
            <a:r>
              <a:rPr lang="en-US" sz="6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কম্পিউটার</a:t>
            </a:r>
            <a:r>
              <a:rPr lang="en-US" sz="6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বাসের</a:t>
            </a:r>
            <a:r>
              <a:rPr lang="en-US" sz="6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sz="6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6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6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bn-BD" sz="6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r>
              <a:rPr lang="en-US" sz="60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en-US" sz="6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0" y="5007114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6600CC"/>
                </a:solidFill>
              </a:rPr>
              <a:t>System Bus</a:t>
            </a:r>
            <a:endParaRPr lang="en-US" sz="4000" b="1" dirty="0">
              <a:solidFill>
                <a:srgbClr val="6600CC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12931" b="6240"/>
          <a:stretch>
            <a:fillRect/>
          </a:stretch>
        </p:blipFill>
        <p:spPr>
          <a:xfrm>
            <a:off x="380999" y="2324100"/>
            <a:ext cx="3488123" cy="28194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016501" y="5016362"/>
            <a:ext cx="3962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6600CC"/>
                </a:solidFill>
              </a:rPr>
              <a:t>Local Bus</a:t>
            </a:r>
            <a:endParaRPr lang="en-US" sz="4000" b="1" dirty="0">
              <a:solidFill>
                <a:srgbClr val="6600CC"/>
              </a:solidFill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825" y="2441576"/>
            <a:ext cx="3533776" cy="263842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38100" y="240824"/>
            <a:ext cx="3979863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bn-BD" sz="3000" dirty="0" smtClean="0">
                <a:solidFill>
                  <a:srgbClr val="6600CC"/>
                </a:solidFill>
                <a:latin typeface="NikoshBAN" pitchFamily="2" charset="0"/>
                <a:cs typeface="NikoshBAN" pitchFamily="2" charset="0"/>
              </a:rPr>
              <a:t>যে সমস্ত বাস প্রসেসরের সাথে সরাসরি সংযুক্ত থাকে তাকে সিস্টেম বাস বলে।</a:t>
            </a:r>
            <a:endParaRPr lang="en-US" sz="3000" dirty="0">
              <a:solidFill>
                <a:srgbClr val="6600CC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114800" y="272396"/>
            <a:ext cx="4648200" cy="193899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যে সমস্ত বাস প্রধান বাসের তথ্য পরিবহনের চাপ কমিয়ে কম্পিউটারকে </a:t>
            </a:r>
          </a:p>
          <a:p>
            <a:r>
              <a:rPr lang="bn-BD" sz="3000" dirty="0" smtClean="0">
                <a:latin typeface="NikoshBAN" pitchFamily="2" charset="0"/>
                <a:cs typeface="NikoshBAN" pitchFamily="2" charset="0"/>
              </a:rPr>
              <a:t>দ্রুত গতিতে কাজ করার সুযোগ তৈরি করে দেয় তাকে  লোকাল বাস বলে।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875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1443</TotalTime>
  <Words>384</Words>
  <Application>Microsoft Office PowerPoint</Application>
  <PresentationFormat>On-screen Show (16:10)</PresentationFormat>
  <Paragraphs>51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TSS</dc:creator>
  <cp:lastModifiedBy>user</cp:lastModifiedBy>
  <cp:revision>262</cp:revision>
  <dcterms:created xsi:type="dcterms:W3CDTF">2006-08-16T00:00:00Z</dcterms:created>
  <dcterms:modified xsi:type="dcterms:W3CDTF">2013-05-24T14:26:20Z</dcterms:modified>
</cp:coreProperties>
</file>